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03" r:id="rId3"/>
    <p:sldId id="279" r:id="rId4"/>
    <p:sldId id="318" r:id="rId5"/>
    <p:sldId id="319" r:id="rId6"/>
    <p:sldId id="320" r:id="rId7"/>
    <p:sldId id="321" r:id="rId8"/>
    <p:sldId id="322" r:id="rId9"/>
    <p:sldId id="323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57" autoAdjust="0"/>
    <p:restoredTop sz="94660"/>
  </p:normalViewPr>
  <p:slideViewPr>
    <p:cSldViewPr>
      <p:cViewPr varScale="1">
        <p:scale>
          <a:sx n="125" d="100"/>
          <a:sy n="125" d="100"/>
        </p:scale>
        <p:origin x="81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BAC4AE-E1DE-4DC2-90BD-B31E7A93529D}" type="datetimeFigureOut">
              <a:rPr lang="ru-RU" smtClean="0"/>
              <a:pPr/>
              <a:t>28.09.2016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AC28A5-B95A-4F31-8E28-21F3D0521A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72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B681D-7A84-40E6-B61F-6C32820AE081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5CC2A-5C19-44A9-9F58-5231E54E53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17BB4-F5F4-4D0F-831A-45C6BCD9B15D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1A186-B650-4C4F-B44A-C06431233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32C05-AF74-4982-96D2-B2846A1F2B4E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48C00-5FA9-4724-9F50-67728F31AB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0B6BF-CA10-4F21-9F04-05765CED1C76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D98CE-A500-41BA-A4BC-8DBC13E3AB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3A3D3-E2E5-4B35-AEBD-4C6B7BC8B083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DC31A-46F6-4B84-BC7D-2414446650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CC7AC-D294-4D25-AB9E-9244527C970E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A604C-009A-437E-BBE3-C80EF7217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10E1E-CF4B-420A-AC44-3560BD7D10B9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AA3DF-4AA7-454F-970A-8D874AF2F2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90A47-3E38-4509-A9BC-5B7F57B6B046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88DCE-94C6-4296-804C-96B3DEA69C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AFCD7-35EA-41B6-97C9-B3BA0DDB5635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39F93-9850-4D0B-8943-345FA8E89E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8915F-F18D-413A-8DDA-F7FCCB396FA5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D53D5-5599-4728-A8D2-EDF25D648B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785D0-9091-47E2-B4E2-A455004B4739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FA682-421A-47E1-8D47-DD04C2B53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8D9B76-1C09-4103-B811-AD56C631C86B}" type="datetimeFigureOut">
              <a:rPr lang="ru-RU"/>
              <a:pPr>
                <a:defRPr/>
              </a:pPr>
              <a:t>28.09.2016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39898C-A914-41DF-99A3-1C404B3C22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chemeClr val="tx2"/>
                </a:solidFill>
                <a:latin typeface="Calibri" pitchFamily="34" charset="0"/>
                <a:ea typeface="Times New Roman"/>
                <a:cs typeface="Calibri" pitchFamily="34" charset="0"/>
              </a:rPr>
              <a:t/>
            </a:r>
            <a:br>
              <a:rPr lang="ru-RU" sz="3200" b="1" dirty="0" smtClean="0">
                <a:solidFill>
                  <a:schemeClr val="tx2"/>
                </a:solidFill>
                <a:latin typeface="Calibri" pitchFamily="34" charset="0"/>
                <a:ea typeface="Times New Roman"/>
                <a:cs typeface="Calibri" pitchFamily="34" charset="0"/>
              </a:rPr>
            </a:br>
            <a:endParaRPr lang="ru-RU" sz="3200" b="1" dirty="0" smtClean="0">
              <a:solidFill>
                <a:schemeClr val="tx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 ЗАЩИТЕ ДЕТЕЙ ОТ ИНФОРМАЦИИ,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ПРИЧИНЯЮЩЕЙ ВРЕД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ИХ ЗДОРОВЬЮ И РАЗВИТИЮ</a:t>
            </a:r>
          </a:p>
          <a:p>
            <a:pPr algn="ctr">
              <a:buNone/>
            </a:pP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Начальник отдела контроля (надзора) в сфере массовых коммуникаций</a:t>
            </a:r>
          </a:p>
          <a:p>
            <a:pPr algn="r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Управления Роскомнадзора по Республике Башкортостан</a:t>
            </a:r>
          </a:p>
          <a:p>
            <a:pPr algn="r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ШАЙХИСЛАМОВА РАФИСА РАФИСОВНА</a:t>
            </a:r>
          </a:p>
          <a:p>
            <a:pPr algn="r">
              <a:buNone/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r">
              <a:buNone/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Уфа – 29 сентября 2016 г.</a:t>
            </a:r>
          </a:p>
          <a:p>
            <a:pPr algn="ctr">
              <a:buNone/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331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3875" y="211138"/>
            <a:ext cx="2954338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Нормативно-правовые акты Российской Федерации в сфере защиты детей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Федеральный закон «О защите детей от информации, причиняющей вред их здоровью и развитию» от 29.12.2010 № 436-ФЗ</a:t>
            </a:r>
          </a:p>
          <a:p>
            <a:r>
              <a:rPr lang="ru-RU" b="1" dirty="0" smtClean="0"/>
              <a:t>Федеральный закон "Об информации, информационных технологиях и о защите информации" от 27.07.2006 N 149-ФЗ 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236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ru-RU" sz="2000" b="1" dirty="0" smtClean="0"/>
              <a:t>Статья 5. Виды информации, причиняющей вред здоровью и (или) развитию детей  (436-ФЗ)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358246" cy="6143644"/>
          </a:xfrm>
        </p:spPr>
        <p:txBody>
          <a:bodyPr/>
          <a:lstStyle/>
          <a:p>
            <a:pPr>
              <a:buNone/>
            </a:pPr>
            <a:r>
              <a:rPr lang="ru-RU" sz="1600" dirty="0" smtClean="0"/>
              <a:t>Пункт 2. К информации, </a:t>
            </a:r>
            <a:r>
              <a:rPr lang="ru-RU" sz="1600" b="1" dirty="0" smtClean="0"/>
              <a:t>запрещенной для распространения среди детей</a:t>
            </a:r>
            <a:r>
              <a:rPr lang="ru-RU" sz="1600" dirty="0" smtClean="0"/>
              <a:t>, относится информация: </a:t>
            </a:r>
          </a:p>
          <a:p>
            <a:pPr>
              <a:buNone/>
            </a:pPr>
            <a:r>
              <a:rPr lang="ru-RU" sz="1600" dirty="0" smtClean="0"/>
              <a:t>1) побуждающая детей к совершению действий, представляющих угрозу их жизни и (или) здоровью, в том числе к причинению вреда своему здоровью, самоубийству;</a:t>
            </a:r>
          </a:p>
          <a:p>
            <a:pPr>
              <a:buNone/>
            </a:pPr>
            <a:r>
              <a:rPr lang="ru-RU" sz="1600" dirty="0" smtClean="0"/>
              <a:t>2) способная вызвать у детей желание употребить наркотические средства, психотропные и (или) одурманивающие вещества, табачные изделия, алкогольную и спиртосодержащую продукцию, принять участие в азартных играх, заниматься проституцией, бродяжничеством или попрошайничеством;</a:t>
            </a:r>
          </a:p>
          <a:p>
            <a:pPr>
              <a:buNone/>
            </a:pPr>
            <a:r>
              <a:rPr lang="ru-RU" sz="1600" dirty="0" smtClean="0"/>
              <a:t>3) обосновывающая или оправдывающая допустимость насилия и (или) жестокости либо побуждающая осуществлять насильственные действия по отношению к людям или животным, за исключением случаев, предусмотренных настоящим Федеральным законом;</a:t>
            </a:r>
          </a:p>
          <a:p>
            <a:pPr>
              <a:buNone/>
            </a:pPr>
            <a:r>
              <a:rPr lang="ru-RU" sz="1600" dirty="0" smtClean="0"/>
              <a:t>4) отрицающая семейные ценности, пропагандирующая нетрадиционные сексуальные отношения и формирующая неуважение к родителям и (или) другим членам семьи;</a:t>
            </a:r>
          </a:p>
          <a:p>
            <a:pPr>
              <a:buNone/>
            </a:pPr>
            <a:r>
              <a:rPr lang="ru-RU" sz="1600" dirty="0" smtClean="0"/>
              <a:t>5) оправдывающая противоправное поведение;</a:t>
            </a:r>
          </a:p>
          <a:p>
            <a:pPr>
              <a:buNone/>
            </a:pPr>
            <a:r>
              <a:rPr lang="ru-RU" sz="1600" dirty="0" smtClean="0"/>
              <a:t>6) содержащая нецензурную брань;</a:t>
            </a:r>
          </a:p>
          <a:p>
            <a:pPr>
              <a:buNone/>
            </a:pPr>
            <a:r>
              <a:rPr lang="ru-RU" sz="1600" dirty="0" smtClean="0"/>
              <a:t>7) содержащая информацию порнографического характера;</a:t>
            </a:r>
          </a:p>
          <a:p>
            <a:pPr>
              <a:buNone/>
            </a:pPr>
            <a:r>
              <a:rPr lang="ru-RU" sz="1600" dirty="0" smtClean="0"/>
              <a:t>8) о несовершеннолетнем, пострадавшем в результате противоправных действий (бездействия), включая ФИО, фото- и видеоизображения такого несовершеннолетнего, его родителей и иных законных представителей, дату рождения такого несовершеннолетнего, аудиозапись его голоса, место его жительства , место его учебы или работы, иную информацию, позволяющую прямо или косвенно установить личность такого несовершеннолетнего.</a:t>
            </a:r>
          </a:p>
          <a:p>
            <a:pPr marL="0" indent="0" eaLnBrk="1" hangingPunct="1">
              <a:buNone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/>
              <a:t>Статья 15.1. Единый реестр доменных имен, указателей страниц сайтов в сети "Интернет" и сетевых адресов, позволяющих идентифицировать сайты в сети "Интернет", содержащие информацию, распространение которой в Российской Федерации запрещено (ФЗ-149)</a:t>
            </a:r>
            <a:br>
              <a:rPr lang="ru-RU" sz="2000" b="1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600" dirty="0" smtClean="0"/>
              <a:t>Пункт 5. Основаниями для включения в реестр сведений являются: </a:t>
            </a:r>
          </a:p>
          <a:p>
            <a:pPr>
              <a:buNone/>
            </a:pPr>
            <a:r>
              <a:rPr lang="ru-RU" sz="1600" dirty="0" smtClean="0"/>
              <a:t>а) материалов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характера;</a:t>
            </a:r>
          </a:p>
          <a:p>
            <a:pPr>
              <a:buNone/>
            </a:pPr>
            <a:r>
              <a:rPr lang="ru-RU" sz="1600" dirty="0" smtClean="0"/>
              <a:t>б) информации о способах, методах разработки, изготовления и использования наркотических средств, психотропных веществ и их </a:t>
            </a:r>
            <a:r>
              <a:rPr lang="ru-RU" sz="1600" dirty="0" err="1" smtClean="0"/>
              <a:t>прекурсоров</a:t>
            </a:r>
            <a:r>
              <a:rPr lang="ru-RU" sz="1600" dirty="0" smtClean="0"/>
              <a:t>, местах приобретения таких средств, веществ и их </a:t>
            </a:r>
            <a:r>
              <a:rPr lang="ru-RU" sz="1600" dirty="0" err="1" smtClean="0"/>
              <a:t>прекурсоров</a:t>
            </a:r>
            <a:r>
              <a:rPr lang="ru-RU" sz="1600" dirty="0" smtClean="0"/>
              <a:t>, о способах и местах культивирования </a:t>
            </a:r>
            <a:r>
              <a:rPr lang="ru-RU" sz="1600" dirty="0" err="1" smtClean="0"/>
              <a:t>наркосодержащих</a:t>
            </a:r>
            <a:r>
              <a:rPr lang="ru-RU" sz="1600" dirty="0" smtClean="0"/>
              <a:t> растений;</a:t>
            </a:r>
          </a:p>
          <a:p>
            <a:pPr>
              <a:buNone/>
            </a:pPr>
            <a:r>
              <a:rPr lang="ru-RU" sz="1600" dirty="0" smtClean="0"/>
              <a:t>в) информации о способах совершения самоубийства, а также призывов к совершению самоубийства;</a:t>
            </a:r>
          </a:p>
          <a:p>
            <a:pPr>
              <a:buNone/>
            </a:pPr>
            <a:r>
              <a:rPr lang="ru-RU" sz="1600" dirty="0" smtClean="0"/>
              <a:t>г) информации о несовершеннолетнем, пострадавшем в результате противоправных действий (бездействия), распространение которой запрещено федеральными законами;</a:t>
            </a:r>
          </a:p>
          <a:p>
            <a:pPr>
              <a:buNone/>
            </a:pPr>
            <a:r>
              <a:rPr lang="ru-RU" sz="1600" dirty="0" err="1" smtClean="0"/>
              <a:t>д</a:t>
            </a:r>
            <a:r>
              <a:rPr lang="ru-RU" sz="1600" dirty="0" smtClean="0"/>
              <a:t>) информации, нарушающей требования о запрете деятельности по организации и проведению азартных игр и лотерей с использованием сети "Интернет" и иных средств связи;</a:t>
            </a:r>
          </a:p>
          <a:p>
            <a:pPr>
              <a:buNone/>
            </a:pPr>
            <a:r>
              <a:rPr lang="ru-RU" sz="1600" dirty="0" smtClean="0"/>
              <a:t>2) вступившее в законную силу решение суда о признании информации, распространяемой посредством сети "Интернет", информацией, распространение которой в Российской Федерации запрещено</a:t>
            </a:r>
            <a:r>
              <a:rPr lang="ru-RU" sz="1400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latin typeface="Cambria Math" pitchFamily="18" charset="0"/>
                <a:ea typeface="Cambria Math" pitchFamily="18" charset="0"/>
              </a:rPr>
              <a:t>Механизм ограничения доступа </a:t>
            </a:r>
            <a:endParaRPr lang="ru-RU" sz="4000" b="1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643050"/>
            <a:ext cx="278608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Поступление жалобы через форму  на сайте </a:t>
            </a:r>
            <a:r>
              <a:rPr lang="en-US" dirty="0" smtClean="0"/>
              <a:t> eais.rkn.gov.ru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643306" y="2000240"/>
            <a:ext cx="1571636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1714488"/>
            <a:ext cx="3143272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Предварительный анализ и обработка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43240" y="3071810"/>
            <a:ext cx="250033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Отправка для экспертного заключения </a:t>
            </a:r>
            <a:endParaRPr lang="ru-RU" dirty="0"/>
          </a:p>
        </p:txBody>
      </p:sp>
      <p:sp>
        <p:nvSpPr>
          <p:cNvPr id="9" name="Стрелка углом 8"/>
          <p:cNvSpPr/>
          <p:nvPr/>
        </p:nvSpPr>
        <p:spPr>
          <a:xfrm flipH="1" flipV="1">
            <a:off x="5857884" y="2786058"/>
            <a:ext cx="1500198" cy="107157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4500570"/>
            <a:ext cx="2857520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Информация не признана запрещенной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57818" y="4500570"/>
            <a:ext cx="321471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Информация признана запрещенной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00232" y="5786454"/>
            <a:ext cx="564360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Информация вносится в Единый реестр запрещенной информации</a:t>
            </a:r>
            <a:endParaRPr lang="ru-RU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3143240" y="4143380"/>
            <a:ext cx="357190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429256" y="4143380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6500826" y="5429264"/>
            <a:ext cx="785818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ru-RU" b="1" dirty="0" smtClean="0"/>
              <a:t>Содержание Единого реестра</a:t>
            </a:r>
            <a:endParaRPr lang="ru-RU" b="1" dirty="0"/>
          </a:p>
        </p:txBody>
      </p:sp>
      <p:pic>
        <p:nvPicPr>
          <p:cNvPr id="4" name="Рисунок 3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079647"/>
            <a:ext cx="7072362" cy="55797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Порядок направления обращения </a:t>
            </a:r>
            <a:br>
              <a:rPr lang="ru-RU" sz="3200" b="1" dirty="0" smtClean="0"/>
            </a:br>
            <a:r>
              <a:rPr lang="ru-RU" sz="3200" b="1" dirty="0" smtClean="0"/>
              <a:t>в Единый реестр (</a:t>
            </a:r>
            <a:r>
              <a:rPr lang="en-US" sz="3200" b="1" dirty="0" smtClean="0"/>
              <a:t>eais.rkn.gov.ru)</a:t>
            </a:r>
            <a:br>
              <a:rPr lang="en-US" sz="3200" b="1" dirty="0" smtClean="0"/>
            </a:br>
            <a:endParaRPr lang="ru-RU" sz="3200" b="1" dirty="0"/>
          </a:p>
        </p:txBody>
      </p:sp>
      <p:pic>
        <p:nvPicPr>
          <p:cNvPr id="6" name="Рисунок 5" descr="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32" y="1428736"/>
            <a:ext cx="8900268" cy="4724419"/>
          </a:xfrm>
          <a:prstGeom prst="rect">
            <a:avLst/>
          </a:prstGeom>
        </p:spPr>
      </p:pic>
      <p:sp>
        <p:nvSpPr>
          <p:cNvPr id="9" name="Стрелка вверх 8"/>
          <p:cNvSpPr/>
          <p:nvPr/>
        </p:nvSpPr>
        <p:spPr>
          <a:xfrm rot="1970737">
            <a:off x="3571868" y="3643314"/>
            <a:ext cx="428628" cy="78581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Формирование обращения в разделе «Прием сообщений»</a:t>
            </a:r>
            <a:endParaRPr lang="ru-RU" sz="3200" b="1" dirty="0"/>
          </a:p>
        </p:txBody>
      </p:sp>
      <p:pic>
        <p:nvPicPr>
          <p:cNvPr id="4" name="Рисунок 3" descr="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500174"/>
            <a:ext cx="7229475" cy="48672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086724" cy="857256"/>
          </a:xfrm>
        </p:spPr>
        <p:txBody>
          <a:bodyPr/>
          <a:lstStyle/>
          <a:p>
            <a:r>
              <a:rPr lang="ru-RU" sz="3200" dirty="0" smtClean="0"/>
              <a:t>Обязательные требования: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9"/>
            <a:ext cx="8472518" cy="1714512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Копировать указатель страницы полностью. Например:</a:t>
            </a:r>
          </a:p>
          <a:p>
            <a:pPr algn="just">
              <a:buNone/>
            </a:pPr>
            <a:r>
              <a:rPr lang="en-US" sz="1800" b="1" dirty="0" smtClean="0">
                <a:solidFill>
                  <a:schemeClr val="tx2"/>
                </a:solidFill>
              </a:rPr>
              <a:t>http://www.consultant.ru/document/cons_doc_LAW_61798/38c8ea666d27d9dc12b078c556e316e90248f551/</a:t>
            </a:r>
            <a:endParaRPr lang="ru-RU" sz="1800" b="1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214554"/>
            <a:ext cx="8001056" cy="40552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</TotalTime>
  <Words>585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Times New Roman</vt:lpstr>
      <vt:lpstr>Тема Office</vt:lpstr>
      <vt:lpstr> </vt:lpstr>
      <vt:lpstr>Нормативно-правовые акты Российской Федерации в сфере защиты детей</vt:lpstr>
      <vt:lpstr>Статья 5. Виды информации, причиняющей вред здоровью и (или) развитию детей  (436-ФЗ) </vt:lpstr>
      <vt:lpstr>Статья 15.1. Единый реестр доменных имен, указателей страниц сайтов в сети "Интернет" и сетевых адресов, позволяющих идентифицировать сайты в сети "Интернет", содержащие информацию, распространение которой в Российской Федерации запрещено (ФЗ-149) </vt:lpstr>
      <vt:lpstr>Механизм ограничения доступа </vt:lpstr>
      <vt:lpstr>Содержание Единого реестра</vt:lpstr>
      <vt:lpstr>Порядок направления обращения  в Единый реестр (eais.rkn.gov.ru) </vt:lpstr>
      <vt:lpstr>Формирование обращения в разделе «Прием сообщений»</vt:lpstr>
      <vt:lpstr>Обязательные требования:</vt:lpstr>
    </vt:vector>
  </TitlesOfParts>
  <Company>Управление Роскомнадзора по РБ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 контрольно-надзорной деятельности Управления Роскомнадзора по Республике Башкортостан  в сфере использования радиочастотного спектра и радиоэлектронных средств</dc:title>
  <dc:creator>Личко В.В.</dc:creator>
  <cp:lastModifiedBy>Шакирова Светлана Ахсановна</cp:lastModifiedBy>
  <cp:revision>131</cp:revision>
  <dcterms:created xsi:type="dcterms:W3CDTF">2014-11-06T10:22:26Z</dcterms:created>
  <dcterms:modified xsi:type="dcterms:W3CDTF">2016-09-28T11:18:14Z</dcterms:modified>
</cp:coreProperties>
</file>